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44" r:id="rId2"/>
    <p:sldId id="297" r:id="rId3"/>
    <p:sldId id="309" r:id="rId4"/>
    <p:sldId id="257" r:id="rId5"/>
    <p:sldId id="340" r:id="rId6"/>
    <p:sldId id="341" r:id="rId7"/>
    <p:sldId id="342" r:id="rId8"/>
    <p:sldId id="345" r:id="rId9"/>
    <p:sldId id="346" r:id="rId10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P" initials="H" lastIdx="0" clrIdx="0">
    <p:extLst>
      <p:ext uri="{19B8F6BF-5375-455C-9EA6-DF929625EA0E}">
        <p15:presenceInfo xmlns:p15="http://schemas.microsoft.com/office/powerpoint/2012/main" userId="HP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79" autoAdjust="0"/>
    <p:restoredTop sz="73788" autoAdjust="0"/>
  </p:normalViewPr>
  <p:slideViewPr>
    <p:cSldViewPr snapToGrid="0">
      <p:cViewPr varScale="1">
        <p:scale>
          <a:sx n="55" d="100"/>
          <a:sy n="55" d="100"/>
        </p:scale>
        <p:origin x="1248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2146C-3989-4FE0-8517-FD9D71ED6CD7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8D47E-8CCE-4989-A184-6434E12193A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13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58426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088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3802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781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025437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8D47E-8CCE-4989-A184-6434E12193AE}" type="slidenum">
              <a:rPr lang="it-IT" smtClean="0"/>
              <a:pPr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3113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1710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83921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71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8533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598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70853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2571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9302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6291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085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0333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7213C3-AD57-476E-B1D3-D61AC4EE67CA}" type="datetimeFigureOut">
              <a:rPr lang="it-IT" smtClean="0"/>
              <a:pPr/>
              <a:t>28/01/2019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2F6806-7DC2-4A86-B42F-187B2B42FF9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198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vincionline.gov.it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emagic.eduproject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96462" y="1894986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        </a:t>
            </a:r>
            <a:b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b="1" dirty="0">
                <a:solidFill>
                  <a:srgbClr val="FFC000"/>
                </a:solidFill>
                <a:latin typeface="AR ESSENCE" panose="02000000000000000000" pitchFamily="2" charset="0"/>
              </a:rPr>
              <a:t/>
            </a:r>
            <a:br>
              <a:rPr lang="it-IT" b="1" dirty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/>
            </a:r>
            <a:b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b="1" dirty="0">
                <a:solidFill>
                  <a:srgbClr val="FFC000"/>
                </a:solidFill>
                <a:latin typeface="AR ESSENCE" panose="02000000000000000000" pitchFamily="2" charset="0"/>
              </a:rPr>
              <a:t> </a:t>
            </a:r>
            <a: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       </a:t>
            </a:r>
            <a:b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      </a:t>
            </a:r>
            <a:r>
              <a:rPr lang="it-IT" sz="80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PROGETTO</a:t>
            </a:r>
            <a:r>
              <a:rPr lang="it-IT" sz="8000" b="1" dirty="0" smtClean="0">
                <a:solidFill>
                  <a:srgbClr val="FFC000"/>
                </a:solidFill>
              </a:rPr>
              <a:t> </a:t>
            </a:r>
            <a:r>
              <a:rPr lang="it-IT" sz="80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ERASMUS + </a:t>
            </a:r>
            <a:br>
              <a:rPr lang="it-IT" sz="80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sz="8000" b="1" dirty="0">
                <a:solidFill>
                  <a:srgbClr val="FFC000"/>
                </a:solidFill>
                <a:latin typeface="AR ESSENCE" panose="02000000000000000000" pitchFamily="2" charset="0"/>
              </a:rPr>
              <a:t> </a:t>
            </a:r>
            <a:r>
              <a:rPr lang="it-IT" sz="80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 AZIONE CHIAVE 2  KA2</a:t>
            </a:r>
            <a:br>
              <a:rPr lang="it-IT" sz="80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</a:br>
            <a:r>
              <a:rPr lang="it-IT" sz="6700" b="1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  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</a:rPr>
              <a:t>Partenariato strategico </a:t>
            </a:r>
            <a:r>
              <a:rPr lang="it-IT" b="1" dirty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sulla cooperazione per 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                </a:t>
            </a:r>
            <a:r>
              <a:rPr lang="it-IT" b="1" dirty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    </a:t>
            </a:r>
            <a:b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</a:br>
            <a:r>
              <a:rPr lang="it-IT" b="1" dirty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 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  l’innovazione </a:t>
            </a:r>
            <a:r>
              <a:rPr lang="it-IT" b="1" dirty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e lo 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  <a:cs typeface="Arial" panose="020B0604020202020204" pitchFamily="34" charset="0"/>
              </a:rPr>
              <a:t>scambio</a:t>
            </a:r>
            <a:r>
              <a:rPr lang="it-IT" b="1" dirty="0" smtClean="0">
                <a:solidFill>
                  <a:srgbClr val="002060"/>
                </a:solidFill>
                <a:latin typeface="AR ESSENCE" panose="02000000000000000000" pitchFamily="2" charset="0"/>
              </a:rPr>
              <a:t> di buone pratiche</a:t>
            </a:r>
            <a:endParaRPr lang="it-IT" b="1" dirty="0">
              <a:solidFill>
                <a:srgbClr val="002060"/>
              </a:solidFill>
              <a:latin typeface="AR ESSENCE" panose="02000000000000000000" pitchFamily="2" charset="0"/>
            </a:endParaRPr>
          </a:p>
        </p:txBody>
      </p:sp>
      <p:pic>
        <p:nvPicPr>
          <p:cNvPr id="3" name="Immagine 2" descr="eu_flag_co_funded_pos_[rgb]_lef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8040" y="158261"/>
            <a:ext cx="2178496" cy="968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2439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784054" y="113581"/>
            <a:ext cx="6599299" cy="479920"/>
          </a:xfrm>
        </p:spPr>
        <p:txBody>
          <a:bodyPr>
            <a:noAutofit/>
          </a:bodyPr>
          <a:lstStyle/>
          <a:p>
            <a:r>
              <a:rPr lang="it-IT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PRESENTAZIONE DEL PROGETTO</a:t>
            </a:r>
            <a:endParaRPr lang="it-IT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82579" y="479921"/>
            <a:ext cx="10534919" cy="6307244"/>
          </a:xfrm>
        </p:spPr>
        <p:txBody>
          <a:bodyPr>
            <a:normAutofit fontScale="25000" lnSpcReduction="20000"/>
          </a:bodyPr>
          <a:lstStyle/>
          <a:p>
            <a:pPr eaLnBrk="0" fontAlgn="base" hangingPunct="0"/>
            <a:endParaRPr lang="en-US" sz="5900" b="1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endParaRPr lang="en-US" sz="17600" b="1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US" sz="26400" b="1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</a:t>
            </a:r>
            <a:r>
              <a:rPr lang="en-US" sz="26400" b="1" dirty="0" err="1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MaGIC</a:t>
            </a:r>
            <a:endParaRPr lang="it-IT" sz="26400" b="1" dirty="0" smtClean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endParaRPr lang="en-US" sz="8000" b="1" dirty="0">
              <a:solidFill>
                <a:srgbClr val="002060"/>
              </a:solidFill>
            </a:endParaRPr>
          </a:p>
          <a:p>
            <a:pPr eaLnBrk="0" fontAlgn="base" hangingPunct="0"/>
            <a:r>
              <a:rPr lang="en-US" sz="8000" b="1" dirty="0">
                <a:solidFill>
                  <a:srgbClr val="002060"/>
                </a:solidFill>
              </a:rPr>
              <a:t> </a:t>
            </a:r>
            <a:r>
              <a:rPr lang="en-US" sz="11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 </a:t>
            </a:r>
            <a:r>
              <a:rPr lang="en-US" sz="1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Mathematics  in Game-based Immersive Context</a:t>
            </a:r>
            <a:endParaRPr lang="it-IT" sz="1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US" sz="5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No. 2017-1-PT01-KA201-035847</a:t>
            </a:r>
            <a:endParaRPr lang="it-IT" sz="5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US" altLang="it-IT" sz="5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PROJECT     2017-19</a:t>
            </a:r>
            <a:endParaRPr lang="it-IT" sz="5600" dirty="0" smtClean="0">
              <a:solidFill>
                <a:srgbClr val="002060"/>
              </a:solidFill>
            </a:endParaRPr>
          </a:p>
          <a:p>
            <a:pPr eaLnBrk="0" fontAlgn="base" hangingPunct="0"/>
            <a:r>
              <a:rPr lang="it-IT" sz="5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it-IT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PARTNERS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it-IT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pPr eaLnBrk="0" fontAlgn="base" hangingPunct="0"/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Portugal - GMTE: 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Coordinatore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it-IT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0" fontAlgn="base" hangingPunct="0"/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Germany - Ingenious Knowledge: 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Partner </a:t>
            </a:r>
            <a:r>
              <a:rPr lang="en-GB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Tecnico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it-IT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0" fontAlgn="base" hangingPunct="0"/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Greece - E.E.G. </a:t>
            </a:r>
            <a:r>
              <a:rPr lang="en-GB" sz="6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Acharnon</a:t>
            </a:r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Special 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Education  </a:t>
            </a:r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School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it-IT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eaLnBrk="0" fontAlgn="base" hangingPunct="0"/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Italy - I.I.S. 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“L. </a:t>
            </a:r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Vinci-F.S</a:t>
            </a:r>
            <a:r>
              <a:rPr lang="en-GB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Nitti”:  </a:t>
            </a:r>
            <a:r>
              <a:rPr lang="en-GB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Istituto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 </a:t>
            </a:r>
            <a:r>
              <a:rPr lang="en-GB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Istruzione</a:t>
            </a:r>
            <a:r>
              <a:rPr lang="en-GB" sz="6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Superiore</a:t>
            </a:r>
            <a:endParaRPr lang="it-IT" sz="6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/>
            <a:r>
              <a:rPr lang="en-GB" sz="5600" b="1" dirty="0"/>
              <a:t> </a:t>
            </a:r>
            <a:endParaRPr lang="it-IT" sz="5600" dirty="0"/>
          </a:p>
          <a:p>
            <a:pPr eaLnBrk="0" fontAlgn="base" hangingPunct="0"/>
            <a:r>
              <a:rPr lang="en-GB" sz="5600" b="1" dirty="0"/>
              <a:t> </a:t>
            </a:r>
            <a:endParaRPr lang="it-IT" sz="5600" dirty="0"/>
          </a:p>
          <a:p>
            <a:pPr eaLnBrk="0" fontAlgn="base" hangingPunct="0"/>
            <a:r>
              <a:rPr lang="it-IT" sz="3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it-IT" sz="3800" b="1" dirty="0" smtClean="0">
                <a:solidFill>
                  <a:srgbClr val="002060"/>
                </a:solidFill>
              </a:rPr>
              <a:t>           </a:t>
            </a:r>
            <a:endParaRPr lang="it-IT" sz="3800" dirty="0">
              <a:solidFill>
                <a:srgbClr val="002060"/>
              </a:solidFill>
            </a:endParaRPr>
          </a:p>
          <a:p>
            <a:pPr eaLnBrk="0" fontAlgn="base" hangingPunct="0"/>
            <a:r>
              <a:rPr lang="en-US" b="1" dirty="0"/>
              <a:t> </a:t>
            </a:r>
            <a:endParaRPr lang="it-IT" dirty="0"/>
          </a:p>
          <a:p>
            <a:endParaRPr lang="it-IT" dirty="0"/>
          </a:p>
        </p:txBody>
      </p:sp>
      <p:pic>
        <p:nvPicPr>
          <p:cNvPr id="4" name="Immagine 3" descr="eu_flag_co_funded_pos_[rgb]_lef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56" y="564773"/>
            <a:ext cx="2178496" cy="96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magine 5" descr="eu_flag_co_funded_pos_[rgb]_lef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56" y="669701"/>
            <a:ext cx="2178496" cy="96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 descr="eu_flag_co_funded_pos_[rgb]_lef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271" y="678353"/>
            <a:ext cx="2178496" cy="968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768" y="479921"/>
            <a:ext cx="1834145" cy="1077560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416236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17939" y="377726"/>
            <a:ext cx="9553567" cy="1469241"/>
          </a:xfrm>
        </p:spPr>
        <p:txBody>
          <a:bodyPr>
            <a:normAutofit/>
          </a:bodyPr>
          <a:lstStyle/>
          <a:p>
            <a:r>
              <a:rPr lang="it-IT" dirty="0" smtClean="0">
                <a:solidFill>
                  <a:srgbClr val="FFC000"/>
                </a:solidFill>
                <a:latin typeface="AR ESSENCE" panose="02000000000000000000" pitchFamily="2" charset="0"/>
              </a:rPr>
              <a:t>COORDINATORE  PORTOGALLO</a:t>
            </a:r>
            <a:endParaRPr lang="it-IT" dirty="0">
              <a:solidFill>
                <a:srgbClr val="FFC000"/>
              </a:solidFill>
              <a:latin typeface="AR ESSENCE" panose="02000000000000000000" pitchFamily="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17939" y="2198078"/>
            <a:ext cx="9199622" cy="153617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sz="16000" dirty="0" smtClean="0">
                <a:solidFill>
                  <a:srgbClr val="FFC000"/>
                </a:solidFill>
                <a:effectLst/>
                <a:latin typeface="AR ESSENCE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sz="16000" dirty="0" smtClean="0">
              <a:solidFill>
                <a:srgbClr val="FFC000"/>
              </a:solidFill>
              <a:effectLst/>
              <a:latin typeface="AR ESSENCE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sz="16000" dirty="0" smtClean="0">
                <a:solidFill>
                  <a:srgbClr val="FFC000"/>
                </a:solidFill>
                <a:effectLst/>
                <a:latin typeface="AR ESSENCE" panose="02000000000000000000" pitchFamily="2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lang="it-IT" sz="16000" b="1" dirty="0" smtClean="0">
                <a:solidFill>
                  <a:srgbClr val="FFC000"/>
                </a:solidFill>
                <a:latin typeface="AR ESSENCE" panose="02000000000000000000" pitchFamily="2" charset="0"/>
                <a:ea typeface="Tahoma" panose="020B0604030504040204" pitchFamily="34" charset="0"/>
                <a:cs typeface="Arial" panose="020B0604020202020204" pitchFamily="34" charset="0"/>
              </a:rPr>
              <a:t>RAPPRESENTATO DA MARCO GOMES</a:t>
            </a:r>
            <a:endParaRPr lang="it-IT" sz="16000" dirty="0" smtClean="0">
              <a:solidFill>
                <a:srgbClr val="FFC000"/>
              </a:solidFill>
              <a:effectLst/>
              <a:latin typeface="AR ESSENCE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000"/>
              </a:lnSpc>
              <a:spcAft>
                <a:spcPts val="0"/>
              </a:spcAft>
            </a:pPr>
            <a:r>
              <a:rPr lang="it-IT" sz="6600" b="1" dirty="0" smtClean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it-IT" sz="6600" b="1" dirty="0" smtClean="0">
                <a:solidFill>
                  <a:srgbClr val="FFC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ts val="1310"/>
              </a:lnSpc>
              <a:spcAft>
                <a:spcPts val="0"/>
              </a:spcAft>
            </a:pPr>
            <a:r>
              <a:rPr lang="it-IT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it-IT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7939" y="1846967"/>
            <a:ext cx="10150070" cy="3284698"/>
          </a:xfrm>
          <a:prstGeom prst="rect">
            <a:avLst/>
          </a:prstGeom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5093" y="1990687"/>
            <a:ext cx="8005313" cy="1743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8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52429" y="2407324"/>
            <a:ext cx="6519045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000" i="0" u="none" strike="noStrike" normalizeH="0" baseline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369" y="4736701"/>
            <a:ext cx="3163375" cy="153302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80" y="4620621"/>
            <a:ext cx="4065431" cy="176518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314" y="1061545"/>
            <a:ext cx="3185052" cy="2199115"/>
          </a:xfrm>
          <a:prstGeom prst="rect">
            <a:avLst/>
          </a:prstGeom>
        </p:spPr>
      </p:pic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952428" y="1237773"/>
            <a:ext cx="6519045" cy="3077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2000" i="0" u="none" strike="noStrike" normalizeH="0" baseline="0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83494" y="375998"/>
            <a:ext cx="7187980" cy="406265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it-IT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DURATA del progetto </a:t>
            </a:r>
            <a:r>
              <a:rPr lang="it-IT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it-IT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it-IT" sz="2400" b="1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MaGIC</a:t>
            </a:r>
            <a:endParaRPr lang="it-IT" sz="2400" b="1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it-IT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Biennale  </a:t>
            </a:r>
            <a:r>
              <a:rPr lang="it-IT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 avuto inizio il 1 novembre </a:t>
            </a:r>
            <a:r>
              <a:rPr lang="it-IT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2017,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it-IT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terminerà </a:t>
            </a:r>
            <a:r>
              <a:rPr lang="it-IT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 31 ottobre 2019</a:t>
            </a:r>
            <a:r>
              <a:rPr lang="it-IT" sz="24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it-IT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it-IT" altLang="it-IT" sz="2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SCOPO: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trovare un modo di apprendimento informale e divertente, creando un gioco fantasy,</a:t>
            </a:r>
            <a:r>
              <a:rPr kumimoji="0" lang="it-IT" altLang="it-IT" sz="24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per migliorare i risultati scolastici e le abilità matematiche </a:t>
            </a:r>
            <a:r>
              <a:rPr kumimoji="0" lang="it-IT" altLang="it-IT" sz="24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nell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'apprendimento di questa disciplina, in linea con</a:t>
            </a:r>
            <a:r>
              <a:rPr kumimoji="0" lang="it-IT" altLang="it-IT" sz="24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risultati attesi dal Sistema di</a:t>
            </a:r>
            <a:r>
              <a:rPr kumimoji="0" lang="it-IT" altLang="it-IT" sz="2400" b="0" i="0" u="none" strike="noStrike" cap="none" normalizeH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Istruzione</a:t>
            </a:r>
            <a:r>
              <a:rPr kumimoji="0" lang="it-IT" altLang="it-IT" sz="24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scolastica di ciascun paese coinvolto. </a:t>
            </a:r>
          </a:p>
        </p:txBody>
      </p:sp>
    </p:spTree>
    <p:extLst>
      <p:ext uri="{BB962C8B-B14F-4D97-AF65-F5344CB8AC3E}">
        <p14:creationId xmlns:p14="http://schemas.microsoft.com/office/powerpoint/2010/main" val="35254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22032" y="231503"/>
            <a:ext cx="10533184" cy="644791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4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principali priorit</a:t>
            </a:r>
            <a:r>
              <a:rPr kumimoji="0" lang="it-IT" altLang="it-IT" sz="4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à</a:t>
            </a:r>
            <a:r>
              <a:rPr kumimoji="0" lang="it-IT" altLang="it-IT" sz="40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del progetto sono: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altLang="it-IT" sz="4000" b="1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Sviluppare l’innovazione nel sistema educativo istituzionale, attraverso una didattica che sfrutti l’uso delle nuove tecnologie per una utenza che appartiene ormai alla nuova generazione di nativi digitali.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altLang="it-IT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Permettere l’acquisizione di abilità e competenze nell’apprendimento della matematica in particolare quando ci sono risultati insoddisfacenti.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it-IT" altLang="it-IT" sz="2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it-IT" altLang="it-IT" sz="28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ea typeface="Times New Roman" panose="02020603050405020304" pitchFamily="18" charset="0"/>
              </a:rPr>
              <a:t>Affrontare l’abbandono scolastico precoce e la situazione di svantaggio da parte di una minoranza di studenti, permettendo a tutti di arrivare al successo.</a:t>
            </a:r>
            <a:r>
              <a:rPr kumimoji="0" lang="it-IT" altLang="it-IT" sz="1200" b="0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97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19908" y="861645"/>
            <a:ext cx="1000564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2800" b="1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Il </a:t>
            </a:r>
            <a:r>
              <a:rPr lang="it-IT" sz="2800" b="1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progetto affronta un problema importante comune in </a:t>
            </a:r>
            <a:r>
              <a:rPr lang="it-IT" sz="2800" b="1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     tutta </a:t>
            </a:r>
            <a:r>
              <a:rPr lang="it-IT" sz="2800" b="1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l'UE </a:t>
            </a:r>
            <a:r>
              <a:rPr lang="it-IT" sz="2800" b="1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: modeste </a:t>
            </a:r>
            <a:r>
              <a:rPr lang="it-IT" sz="2800" b="1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abilità matematiche di base</a:t>
            </a:r>
            <a:r>
              <a:rPr lang="it-IT" sz="2800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.</a:t>
            </a:r>
          </a:p>
          <a:p>
            <a:pPr algn="just"/>
            <a:r>
              <a:rPr lang="it-IT" sz="2800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L'esperienza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fallimento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riduce la motivazione a seguire le carriere in scienze, matematica e ingegneria e ciò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contrasta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gli obiettivi che l'Unione Europea ha proclamato nel suo ambito Strategia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2020.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it-IT" sz="2800" dirty="0" smtClean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it-IT" sz="2800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S</a:t>
            </a:r>
            <a:r>
              <a:rPr lang="it-IT" sz="2800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tudenti scarsamente qualificati hanno poche possibilità </a:t>
            </a:r>
            <a:r>
              <a:rPr lang="it-IT" sz="2800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di </a:t>
            </a:r>
            <a:r>
              <a:rPr lang="it-IT" sz="2800" b="1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trovare </a:t>
            </a:r>
            <a:r>
              <a:rPr lang="it-IT" sz="2800" b="1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occupazione </a:t>
            </a:r>
            <a:r>
              <a:rPr lang="it-IT" sz="2800" dirty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nel mercato del lavoro di </a:t>
            </a:r>
            <a:r>
              <a:rPr lang="it-IT" sz="2800" dirty="0" smtClean="0">
                <a:solidFill>
                  <a:srgbClr val="002060"/>
                </a:solidFill>
                <a:latin typeface="inherit"/>
                <a:ea typeface="Calibri" panose="020F0502020204030204" pitchFamily="34" charset="0"/>
                <a:cs typeface="Courier New" panose="02070309020205020404" pitchFamily="49" charset="0"/>
              </a:rPr>
              <a:t>oggi.</a:t>
            </a:r>
            <a:endParaRPr lang="it-IT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728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160584" y="814805"/>
            <a:ext cx="9126416" cy="566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progetto ha visto l’avvio con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primo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meeting tenutosi a Funchal (Madeira) dal 15 al 17 novembre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2017.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4000" b="1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OBIETTIVO</a:t>
            </a:r>
            <a:r>
              <a:rPr lang="it-IT" sz="40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creazione  e la diffusione di un gioco </a:t>
            </a:r>
            <a:r>
              <a:rPr lang="it-IT" sz="2800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immersivo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serio,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(un’</a:t>
            </a:r>
            <a:r>
              <a:rPr lang="it-IT" sz="2800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gioco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</a:t>
            </a:r>
            <a:r>
              <a:rPr lang="it-IT" sz="2800" dirty="0" err="1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smartphone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it-IT" sz="28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it-IT" sz="28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it-IT" alt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utilizzare nelle scuole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 </a:t>
            </a:r>
            <a:r>
              <a:rPr 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strumento che può essere utilizzato a supporto del lavoro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 classe </a:t>
            </a:r>
            <a:r>
              <a:rPr lang="it-IT" alt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durante l'insegnamento </a:t>
            </a:r>
            <a:r>
              <a:rPr lang="it-IT" alt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 matematica, </a:t>
            </a:r>
            <a:r>
              <a:rPr lang="it-IT" alt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 casa per </a:t>
            </a:r>
            <a:r>
              <a:rPr lang="it-IT" altLang="it-IT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praticare ciò che si apprende a scuola, ma in un modo più piacevole e </a:t>
            </a:r>
            <a:r>
              <a:rPr lang="it-IT" altLang="it-IT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coinvolgente. </a:t>
            </a:r>
            <a:endParaRPr lang="it-IT" altLang="it-IT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it-IT" sz="2800" dirty="0" smtClean="0">
                <a:solidFill>
                  <a:schemeClr val="tx2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it-IT" sz="2800" dirty="0">
              <a:solidFill>
                <a:schemeClr val="tx2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09813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703384" y="274616"/>
            <a:ext cx="10638691" cy="69647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3600" b="1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Segoe UI Semibold" panose="020B0702040204020203" pitchFamily="34" charset="0"/>
              </a:rPr>
              <a:t>              </a:t>
            </a:r>
            <a:r>
              <a:rPr lang="it-IT" sz="4400" b="1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Segoe UI Semibold" panose="020B0702040204020203" pitchFamily="34" charset="0"/>
              </a:rPr>
              <a:t>FASI DEL PROGETTO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>
              <a:solidFill>
                <a:srgbClr val="21212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</a:t>
            </a:r>
            <a:r>
              <a:rPr lang="it-IT" sz="3600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r>
              <a:rPr lang="it-IT" sz="3600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TRE </a:t>
            </a:r>
            <a:r>
              <a:rPr lang="it-IT" sz="2800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divise in 28 attività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600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PRIMA FASE</a:t>
            </a:r>
            <a:r>
              <a:rPr lang="it-IT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 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O1 Concetti  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per giochi immersivi seri in matematica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it-IT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icerca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vera e propria, ha la funzione di raccogliere i dati che diventeranno i contenuti dell’</a:t>
            </a:r>
            <a:r>
              <a:rPr lang="it-IT" dirty="0" err="1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app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di </a:t>
            </a:r>
            <a:r>
              <a:rPr lang="it-IT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gioco.</a:t>
            </a:r>
            <a:endParaRPr lang="it-IT" sz="3200" dirty="0">
              <a:solidFill>
                <a:srgbClr val="002060"/>
              </a:solidFill>
              <a:latin typeface="AR ESSENCE" panose="02000000000000000000" pitchFamily="2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600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SECONDA FASE</a:t>
            </a:r>
            <a:r>
              <a:rPr lang="it-IT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O2 </a:t>
            </a:r>
            <a:r>
              <a:rPr lang="it-IT" b="1" dirty="0" err="1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App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 gioco seria per dispositivi mobili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it-IT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gni partner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deve fornire e sviluppare le meccaniche di gioco, le regole, le sfide per mantenere motivati i giocatori.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sz="3600" dirty="0" smtClean="0">
                <a:solidFill>
                  <a:srgbClr val="FFC000"/>
                </a:solidFill>
                <a:latin typeface="AR ESSENCE" panose="02000000000000000000" pitchFamily="2" charset="0"/>
                <a:ea typeface="Calibri" panose="020F0502020204030204" pitchFamily="34" charset="0"/>
                <a:cs typeface="Arial" panose="020B0604020202020204" pitchFamily="34" charset="0"/>
              </a:rPr>
              <a:t>TERZA FASE</a:t>
            </a:r>
            <a:r>
              <a:rPr lang="it-IT" dirty="0" smtClean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it-IT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O3 Formazione 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 materiali per insegnanti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it-IT" dirty="0" smtClean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</a:t>
            </a:r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consorzio prepara il supporto per l’uso del gioco nelle scuole e per la formazione dei docenti di matematica, con successivo lancio.</a:t>
            </a:r>
            <a:r>
              <a:rPr lang="it-IT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it-IT" sz="1600" dirty="0">
              <a:solidFill>
                <a:srgbClr val="00206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>
                <a:solidFill>
                  <a:srgbClr val="21212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b="1" dirty="0">
                <a:solidFill>
                  <a:srgbClr val="21212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it-IT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b="1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it-IT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b="1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 </a:t>
            </a:r>
            <a:endParaRPr lang="it-I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40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55077" y="185230"/>
            <a:ext cx="10656277" cy="116179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3200" dirty="0" smtClean="0">
                <a:solidFill>
                  <a:srgbClr val="FFC00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COMUNICAZIONE FRA I PARTNERS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>
              <a:solidFill>
                <a:srgbClr val="212121"/>
              </a:solidFill>
              <a:latin typeface="inherit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</a:rPr>
              <a:t>"</a:t>
            </a:r>
            <a:r>
              <a:rPr lang="it-IT" sz="2400" dirty="0">
                <a:solidFill>
                  <a:srgbClr val="002060"/>
                </a:solidFill>
                <a:latin typeface="AR ESSENCE" panose="02000000000000000000" pitchFamily="2" charset="0"/>
              </a:rPr>
              <a:t>PROM - Project Management </a:t>
            </a:r>
            <a:r>
              <a:rPr lang="it-IT" sz="2400" dirty="0" err="1">
                <a:solidFill>
                  <a:srgbClr val="002060"/>
                </a:solidFill>
                <a:latin typeface="AR ESSENCE" panose="02000000000000000000" pitchFamily="2" charset="0"/>
              </a:rPr>
              <a:t>Tool</a:t>
            </a:r>
            <a:r>
              <a:rPr lang="it-IT" sz="2400" dirty="0">
                <a:solidFill>
                  <a:srgbClr val="002060"/>
                </a:solidFill>
                <a:latin typeface="AR ESSENCE" panose="02000000000000000000" pitchFamily="2" charset="0"/>
              </a:rPr>
              <a:t>"</a:t>
            </a:r>
            <a:endParaRPr lang="it-IT" sz="2400" dirty="0" smtClean="0">
              <a:solidFill>
                <a:srgbClr val="002060"/>
              </a:solidFill>
              <a:latin typeface="AR ESSENCE" panose="02000000000000000000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GOOGLE DRIVE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Videoconferenze Skype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S</a:t>
            </a: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ocial media (</a:t>
            </a:r>
            <a:r>
              <a:rPr lang="it-IT" sz="2400" dirty="0" err="1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whatsApp</a:t>
            </a: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3200" dirty="0" smtClean="0">
                <a:solidFill>
                  <a:srgbClr val="FFC00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DISSEMINAZIONE ALL’INTERNO DELLA SCUOLA ED ALL’ESTERNO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 smtClean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  <a:hlinkClick r:id="rId3"/>
              </a:rPr>
              <a:t>www.davincionline.gov.it</a:t>
            </a: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 smtClean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  <a:hlinkClick r:id="rId4"/>
              </a:rPr>
              <a:t>www.emagic.eduproject.eu</a:t>
            </a:r>
            <a:r>
              <a:rPr lang="it-IT" dirty="0" smtClean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( sito del progetto)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err="1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Facebook</a:t>
            </a:r>
            <a:endParaRPr lang="it-IT" sz="2400" dirty="0" smtClean="0">
              <a:solidFill>
                <a:srgbClr val="002060"/>
              </a:solidFill>
              <a:latin typeface="AR ESSENCE" panose="02000000000000000000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Articoli sulla stampa locale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ETN </a:t>
            </a:r>
            <a:r>
              <a:rPr lang="en-US" sz="2400" dirty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- </a:t>
            </a:r>
            <a:r>
              <a:rPr lang="en-US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Education </a:t>
            </a:r>
            <a:r>
              <a:rPr lang="en-US" sz="2400" dirty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and Training Network dissemination.etnmagazine.com/author/</a:t>
            </a:r>
            <a:r>
              <a:rPr lang="en-US" sz="2400" dirty="0" err="1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nitti</a:t>
            </a:r>
            <a:r>
              <a:rPr lang="en-US" sz="2400" dirty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/</a:t>
            </a:r>
            <a:endParaRPr lang="it-IT" sz="2400" dirty="0" smtClean="0">
              <a:solidFill>
                <a:srgbClr val="002060"/>
              </a:solidFill>
              <a:latin typeface="AR ESSENCE" panose="02000000000000000000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TV regionale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Workshops e eventi moltiplicatori finali del progetto in ogni paese partner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i="1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Pubblicazioni</a:t>
            </a: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 scientifiche e di settore (associazioni di insegnanti di matematica)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sz="2400" dirty="0" smtClean="0">
                <a:solidFill>
                  <a:srgbClr val="002060"/>
                </a:solidFill>
                <a:latin typeface="AR ESSENCE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Conferenze</a:t>
            </a: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sz="2400" dirty="0" smtClean="0">
              <a:solidFill>
                <a:srgbClr val="002060"/>
              </a:solidFill>
              <a:latin typeface="AR ESSENCE" panose="02000000000000000000" pitchFamily="2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002060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it-IT" dirty="0" smtClean="0">
              <a:solidFill>
                <a:srgbClr val="212121"/>
              </a:solidFill>
              <a:latin typeface="inherit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 smtClean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 </a:t>
            </a:r>
            <a:r>
              <a:rPr lang="it-IT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sito web, è in fase di sviluppo la presenza sul web del consorzio nei social network.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Ogni partner ha registrato le proprie attività di diffusione locali in un documento fornito dal coordinatore del progetto.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Design grafico del logo ufficiale del progetto.</a:t>
            </a:r>
            <a:endParaRPr lang="it-I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it-IT" dirty="0">
                <a:solidFill>
                  <a:srgbClr val="212121"/>
                </a:solidFill>
                <a:latin typeface="inherit"/>
                <a:ea typeface="Times New Roman" panose="02020603050405020304" pitchFamily="18" charset="0"/>
                <a:cs typeface="Courier New" panose="02070309020205020404" pitchFamily="49" charset="0"/>
              </a:rPr>
              <a:t>Apertura e manutenzione di sezioni speciali sul nostro progetto nel sito web istituzionale del partner e nelle pagine dei social media.</a:t>
            </a:r>
            <a:endParaRPr lang="it-IT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220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1392</TotalTime>
  <Words>560</Words>
  <Application>Microsoft Office PowerPoint</Application>
  <PresentationFormat>Widescreen</PresentationFormat>
  <Paragraphs>113</Paragraphs>
  <Slides>9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20" baseType="lpstr">
      <vt:lpstr>Arial Unicode MS</vt:lpstr>
      <vt:lpstr>AR ESSENCE</vt:lpstr>
      <vt:lpstr>Arial</vt:lpstr>
      <vt:lpstr>Calibri</vt:lpstr>
      <vt:lpstr>Calibri Light</vt:lpstr>
      <vt:lpstr>Courier New</vt:lpstr>
      <vt:lpstr>inherit</vt:lpstr>
      <vt:lpstr>Segoe UI Semibold</vt:lpstr>
      <vt:lpstr>Tahoma</vt:lpstr>
      <vt:lpstr>Times New Roman</vt:lpstr>
      <vt:lpstr>Tema di Office</vt:lpstr>
      <vt:lpstr>                          PROGETTO ERASMUS +    AZIONE CHIAVE 2  KA2   Partenariato strategico sulla cooperazione per                          l’innovazione e lo scambio di buone pratiche</vt:lpstr>
      <vt:lpstr>   PRESENTAZIONE DEL PROGETTO</vt:lpstr>
      <vt:lpstr>COORDINATORE  PORTOGALLO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2017-19</dc:title>
  <dc:creator>HP</dc:creator>
  <cp:lastModifiedBy>HP</cp:lastModifiedBy>
  <cp:revision>220</cp:revision>
  <dcterms:created xsi:type="dcterms:W3CDTF">2018-03-04T15:09:36Z</dcterms:created>
  <dcterms:modified xsi:type="dcterms:W3CDTF">2019-01-28T14:47:02Z</dcterms:modified>
</cp:coreProperties>
</file>